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3" r:id="rId2"/>
    <p:sldId id="291" r:id="rId3"/>
    <p:sldId id="285" r:id="rId4"/>
    <p:sldId id="261" r:id="rId5"/>
    <p:sldId id="286" r:id="rId6"/>
    <p:sldId id="287" r:id="rId7"/>
    <p:sldId id="263" r:id="rId8"/>
    <p:sldId id="264" r:id="rId9"/>
    <p:sldId id="288" r:id="rId10"/>
    <p:sldId id="289" r:id="rId11"/>
    <p:sldId id="284" r:id="rId1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25" autoAdjust="0"/>
    <p:restoredTop sz="94660"/>
  </p:normalViewPr>
  <p:slideViewPr>
    <p:cSldViewPr>
      <p:cViewPr varScale="1">
        <p:scale>
          <a:sx n="79" d="100"/>
          <a:sy n="79" d="100"/>
        </p:scale>
        <p:origin x="-87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396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5" y="1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8A27BBF9-9755-423E-B640-01BDFFC3296B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286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5" y="9371286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FB8DF026-47ED-4362-8882-44A76FB0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8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ECCF5-83F2-4F1C-A089-E6171D74C294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367EB-320C-4E7E-959B-B44862C6C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46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82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14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28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10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02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04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21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25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2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395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30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 userDrawn="1"/>
        </p:nvSpPr>
        <p:spPr bwMode="auto">
          <a:xfrm>
            <a:off x="152400" y="1752600"/>
            <a:ext cx="89916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>
                    <a:alpha val="5000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362200"/>
            <a:ext cx="77724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5683139-A247-44BE-B9EC-82B0B8F7442A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5128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1524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pic>
        <p:nvPicPr>
          <p:cNvPr id="5142" name="Picture 2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455613" y="455613"/>
            <a:ext cx="300513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77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4FB4A-62DE-4237-9206-3AB223A303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79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E82C1-1D9B-42ED-A6E8-0F2633083A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739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C47F8-C9E9-4028-9871-2E46059DB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985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34E95-C3EE-4EFF-A973-C8BDC712E69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7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CA2A0-C2C1-48F8-A91C-EE1D6FA0C2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68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7C7E5-6B48-4267-B643-16D85B9E90A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445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CF268-D986-4ACC-A3B0-BE1D7519BB6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77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1BEC2-B476-4432-96A9-EAD9C946A9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0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1A159-FD83-4D4D-BECA-CB9F18F3BD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419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ABFDB-66CD-409E-A51B-752649827A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3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5AAAE36-5D4A-4A68-8DC5-BF769FB5C8D6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10668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219200"/>
            <a:ext cx="1524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2A6C"/>
              </a:solidFill>
              <a:latin typeface="Times"/>
            </a:endParaRPr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227013" y="228600"/>
            <a:ext cx="24225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94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microsoft.com/office/2007/relationships/hdphoto" Target="../media/hdphoto3.wdp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3623"/>
            <a:ext cx="2286000" cy="149087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323528" y="1340768"/>
            <a:ext cx="856432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400" b="1" dirty="0" smtClean="0"/>
              <a:t>USAID - Sweden</a:t>
            </a:r>
          </a:p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4400" b="1" dirty="0" smtClean="0"/>
              <a:t>Fostering Agricultural Markets Activity II (FARMA II) Project</a:t>
            </a:r>
          </a:p>
          <a:p>
            <a:pPr marL="0" indent="0" algn="ctr">
              <a:buNone/>
            </a:pPr>
            <a:endParaRPr lang="en-US" sz="3600" b="1" dirty="0" smtClean="0"/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327559" y="4005064"/>
            <a:ext cx="842856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Aft>
                <a:spcPts val="600"/>
              </a:spcAft>
              <a:buFont typeface="Arial" charset="0"/>
              <a:buNone/>
              <a:defRPr/>
            </a:pPr>
            <a:r>
              <a:rPr lang="en-US" sz="3200" b="1" dirty="0" smtClean="0">
                <a:solidFill>
                  <a:srgbClr val="0066FF"/>
                </a:solidFill>
              </a:rPr>
              <a:t>Introduction to the </a:t>
            </a:r>
          </a:p>
          <a:p>
            <a:pPr algn="ctr">
              <a:spcBef>
                <a:spcPts val="600"/>
              </a:spcBef>
              <a:spcAft>
                <a:spcPts val="1800"/>
              </a:spcAft>
              <a:buFont typeface="Arial" charset="0"/>
              <a:buNone/>
              <a:defRPr/>
            </a:pPr>
            <a:r>
              <a:rPr lang="en-US" sz="3200" b="1" dirty="0" smtClean="0">
                <a:solidFill>
                  <a:srgbClr val="0066FF"/>
                </a:solidFill>
              </a:rPr>
              <a:t>FARMA II Project</a:t>
            </a:r>
          </a:p>
          <a:p>
            <a:pPr algn="ctr">
              <a:spcBef>
                <a:spcPct val="20000"/>
              </a:spcBef>
              <a:spcAft>
                <a:spcPts val="2400"/>
              </a:spcAft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0066FF"/>
                </a:solidFill>
                <a:latin typeface="+mn-lt"/>
              </a:rPr>
              <a:t>Sarajevo, April 14, 2016</a:t>
            </a:r>
          </a:p>
          <a:p>
            <a:pPr algn="ctr">
              <a:spcBef>
                <a:spcPct val="200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sz="2400" b="1" i="1" dirty="0" smtClean="0"/>
              <a:t>James Herne, FARMA II Chief of Party</a:t>
            </a:r>
            <a:endParaRPr lang="ro-RO" sz="2400" b="1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7991"/>
          <a:stretch/>
        </p:blipFill>
        <p:spPr bwMode="auto">
          <a:xfrm>
            <a:off x="6876256" y="4073623"/>
            <a:ext cx="2286000" cy="14908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6916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21196" y="1556792"/>
            <a:ext cx="8466660" cy="7920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Offices &amp; Contact Info: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2348880"/>
            <a:ext cx="8136904" cy="396044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000" i="1" dirty="0" smtClean="0"/>
              <a:t>Sarajevo:	Fra </a:t>
            </a:r>
            <a:r>
              <a:rPr lang="en-US" sz="2000" i="1" dirty="0" err="1" smtClean="0"/>
              <a:t>Andela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Zivzdovica</a:t>
            </a:r>
            <a:r>
              <a:rPr lang="en-US" sz="2000" i="1" dirty="0" smtClean="0"/>
              <a:t> 1, B/18 (UNITIC)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000" i="1" dirty="0" smtClean="0"/>
              <a:t>		Tel: 033-295-315;  Fax: 033-295-319</a:t>
            </a:r>
          </a:p>
          <a:p>
            <a:pPr lvl="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000" i="1" dirty="0" smtClean="0"/>
              <a:t>Tuzla:	</a:t>
            </a:r>
            <a:r>
              <a:rPr lang="en-US" sz="2000" i="1" dirty="0" err="1" smtClean="0"/>
              <a:t>Ul</a:t>
            </a:r>
            <a:r>
              <a:rPr lang="en-US" sz="2000" i="1" dirty="0" smtClean="0"/>
              <a:t>. </a:t>
            </a:r>
            <a:r>
              <a:rPr lang="en-US" sz="2000" i="1" dirty="0" err="1" smtClean="0"/>
              <a:t>Maršala</a:t>
            </a:r>
            <a:r>
              <a:rPr lang="en-US" sz="2000" i="1" dirty="0" smtClean="0"/>
              <a:t> </a:t>
            </a:r>
            <a:r>
              <a:rPr lang="en-US" sz="2000" i="1" dirty="0" err="1"/>
              <a:t>Tita</a:t>
            </a:r>
            <a:r>
              <a:rPr lang="en-US" sz="2000" i="1" dirty="0"/>
              <a:t> </a:t>
            </a:r>
            <a:r>
              <a:rPr lang="en-US" sz="2000" i="1" dirty="0" smtClean="0"/>
              <a:t>34A</a:t>
            </a:r>
            <a:r>
              <a:rPr lang="en-US" sz="2000" i="1" dirty="0"/>
              <a:t>, </a:t>
            </a:r>
            <a:r>
              <a:rPr lang="en-US" sz="2000" i="1" dirty="0" smtClean="0"/>
              <a:t>3rd floor</a:t>
            </a:r>
            <a:r>
              <a:rPr lang="en-US" sz="2000" dirty="0" smtClean="0"/>
              <a:t> </a:t>
            </a:r>
          </a:p>
          <a:p>
            <a:pPr marL="0" lvl="0" indent="0">
              <a:lnSpc>
                <a:spcPct val="130000"/>
              </a:lnSpc>
              <a:buNone/>
            </a:pP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i="1" dirty="0" smtClean="0"/>
              <a:t>Tel</a:t>
            </a:r>
            <a:r>
              <a:rPr lang="en-US" sz="2000" i="1" dirty="0"/>
              <a:t>: </a:t>
            </a:r>
            <a:r>
              <a:rPr lang="en-US" sz="2000" i="1" dirty="0" smtClean="0"/>
              <a:t>035-265-111;  Fax: 036-265-112</a:t>
            </a:r>
            <a:endParaRPr lang="en-US" sz="2000" i="1" dirty="0"/>
          </a:p>
          <a:p>
            <a:pPr lvl="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000" i="1" dirty="0" smtClean="0"/>
              <a:t>Banja Luka:	</a:t>
            </a:r>
            <a:r>
              <a:rPr lang="en-US" sz="2000" i="1" dirty="0" err="1" smtClean="0"/>
              <a:t>Krajiskog</a:t>
            </a:r>
            <a:r>
              <a:rPr lang="en-US" sz="2000" i="1" dirty="0" smtClean="0"/>
              <a:t> </a:t>
            </a:r>
            <a:r>
              <a:rPr lang="en-US" sz="2000" i="1" dirty="0" err="1"/>
              <a:t>Korpusa</a:t>
            </a:r>
            <a:r>
              <a:rPr lang="en-US" sz="2000" i="1" dirty="0"/>
              <a:t> bb, </a:t>
            </a:r>
            <a:r>
              <a:rPr lang="en-US" sz="2000" i="1" dirty="0" smtClean="0"/>
              <a:t>2nd </a:t>
            </a:r>
            <a:r>
              <a:rPr lang="en-US" sz="2000" i="1" dirty="0"/>
              <a:t>floor. </a:t>
            </a:r>
            <a:endParaRPr lang="en-US" sz="2000" i="1" dirty="0" smtClean="0"/>
          </a:p>
          <a:p>
            <a:pPr marL="0" lvl="0" indent="0">
              <a:lnSpc>
                <a:spcPct val="130000"/>
              </a:lnSpc>
              <a:buNone/>
            </a:pPr>
            <a:r>
              <a:rPr lang="en-US" sz="2000" i="1" dirty="0"/>
              <a:t>	</a:t>
            </a:r>
            <a:r>
              <a:rPr lang="en-US" sz="2000" i="1" dirty="0" smtClean="0"/>
              <a:t>	Tel</a:t>
            </a:r>
            <a:r>
              <a:rPr lang="en-US" sz="2000" i="1" dirty="0"/>
              <a:t>: </a:t>
            </a:r>
            <a:r>
              <a:rPr lang="en-US" sz="2000" i="1" dirty="0" smtClean="0"/>
              <a:t>051-928-375;  Fax: 051-928-462</a:t>
            </a:r>
          </a:p>
          <a:p>
            <a:pPr lvl="0">
              <a:lnSpc>
                <a:spcPct val="13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i="1" dirty="0" smtClean="0"/>
              <a:t>Mostar:	Office space yet to be located....</a:t>
            </a:r>
            <a:endParaRPr lang="en-US" sz="2000" i="1" dirty="0"/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000" i="1" dirty="0" smtClean="0"/>
              <a:t>Web site:	www.farmabih.ba</a:t>
            </a:r>
          </a:p>
          <a:p>
            <a:pPr marL="114300" indent="-457200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endParaRPr lang="en-US" sz="20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88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104456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attention…</a:t>
            </a:r>
          </a:p>
          <a:p>
            <a:pPr marL="0" indent="0" algn="ctr">
              <a:buNone/>
            </a:pP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125000"/>
              </a:lnSpc>
              <a:buNone/>
            </a:pPr>
            <a:r>
              <a:rPr lang="en-US" sz="2800" i="1" dirty="0" smtClean="0"/>
              <a:t>The FARMA II Project </a:t>
            </a:r>
            <a:r>
              <a:rPr lang="en-US" sz="2800" i="1" dirty="0"/>
              <a:t>is committed to empowering </a:t>
            </a:r>
            <a:r>
              <a:rPr lang="en-US" sz="2800" i="1" dirty="0" smtClean="0"/>
              <a:t>  </a:t>
            </a:r>
            <a:r>
              <a:rPr lang="en-US" sz="2800" i="1" dirty="0" err="1" smtClean="0"/>
              <a:t>BiH</a:t>
            </a:r>
            <a:r>
              <a:rPr lang="en-US" sz="2800" i="1" dirty="0" smtClean="0"/>
              <a:t> </a:t>
            </a:r>
            <a:r>
              <a:rPr lang="en-US" sz="2800" i="1" dirty="0"/>
              <a:t>farmers, businesses, women and </a:t>
            </a:r>
            <a:r>
              <a:rPr lang="en-US" sz="2800" i="1" dirty="0" smtClean="0"/>
              <a:t>youth </a:t>
            </a:r>
            <a:r>
              <a:rPr lang="en-US" sz="2800" i="1" dirty="0"/>
              <a:t>and </a:t>
            </a:r>
            <a:r>
              <a:rPr lang="en-US" sz="2800" i="1" dirty="0" smtClean="0"/>
              <a:t>to collectively build </a:t>
            </a:r>
            <a:r>
              <a:rPr lang="en-US" sz="2800" i="1" dirty="0"/>
              <a:t>a competitive agribusiness sector </a:t>
            </a:r>
            <a:r>
              <a:rPr lang="en-US" sz="2800" i="1" dirty="0" smtClean="0"/>
              <a:t>within Bosnia &amp; Herzegovina that </a:t>
            </a:r>
            <a:r>
              <a:rPr lang="en-US" sz="2800" i="1" dirty="0"/>
              <a:t>is ready to meet the challenges of </a:t>
            </a:r>
            <a:r>
              <a:rPr lang="en-US" sz="2800" i="1" dirty="0" smtClean="0"/>
              <a:t>European Union accession.</a:t>
            </a:r>
          </a:p>
          <a:p>
            <a:pPr marL="0" indent="0" algn="ctr">
              <a:buNone/>
            </a:pPr>
            <a:endParaRPr lang="en-US" sz="2800" b="1" dirty="0"/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002A6C"/>
                </a:solidFill>
              </a:rPr>
              <a:t>- </a:t>
            </a:r>
            <a:r>
              <a:rPr lang="en-US" sz="2800" b="1" dirty="0" err="1" smtClean="0">
                <a:solidFill>
                  <a:srgbClr val="002A6C"/>
                </a:solidFill>
              </a:rPr>
              <a:t>Hvala</a:t>
            </a:r>
            <a:r>
              <a:rPr lang="en-US" sz="2800" b="1" dirty="0" smtClean="0">
                <a:solidFill>
                  <a:srgbClr val="002A6C"/>
                </a:solidFill>
              </a:rPr>
              <a:t> - Thank you -</a:t>
            </a:r>
            <a:endParaRPr lang="en-US" sz="2800" b="1" dirty="0">
              <a:solidFill>
                <a:srgbClr val="002A6C"/>
              </a:solidFill>
            </a:endParaRPr>
          </a:p>
          <a:p>
            <a:pPr marL="0" indent="0" algn="ctr">
              <a:buNone/>
            </a:pPr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97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sp>
        <p:nvSpPr>
          <p:cNvPr id="2" name="Rectangle 1"/>
          <p:cNvSpPr/>
          <p:nvPr/>
        </p:nvSpPr>
        <p:spPr>
          <a:xfrm>
            <a:off x="467544" y="1601789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Project Budget: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$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16.3 million</a:t>
            </a:r>
          </a:p>
          <a:p>
            <a:endParaRPr 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is equally funded by the USAID and the Government of Sweden</a:t>
            </a:r>
          </a:p>
          <a:p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Small Grant Fund: $ 3.5 million</a:t>
            </a:r>
          </a:p>
          <a:p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Timeframe: January 5, 2016 to January 4, 2021</a:t>
            </a:r>
          </a:p>
          <a:p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259632" y="508518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9632" y="5805264"/>
            <a:ext cx="1847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732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412775"/>
            <a:ext cx="8466660" cy="79208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Project Purpose: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2230673"/>
            <a:ext cx="8424436" cy="3600400"/>
          </a:xfrm>
        </p:spPr>
        <p:txBody>
          <a:bodyPr/>
          <a:lstStyle/>
          <a:p>
            <a:pPr marL="0" algn="ctr" eaLnBrk="1" hangingPunct="1">
              <a:lnSpc>
                <a:spcPct val="130000"/>
              </a:lnSpc>
              <a:buFont typeface="Arial" charset="0"/>
              <a:buNone/>
            </a:pPr>
            <a:r>
              <a:rPr lang="en-US" i="1" dirty="0" smtClean="0"/>
              <a:t>“…to create agricultural and agribusiness opportunities by assisting producer organizations to adopt EU and international standards to produce </a:t>
            </a:r>
            <a:r>
              <a:rPr lang="en-US" b="1" i="1" u="sng" dirty="0" smtClean="0"/>
              <a:t>new products &amp; expand market access</a:t>
            </a:r>
            <a:r>
              <a:rPr lang="en-US" i="1" dirty="0" smtClean="0"/>
              <a:t> and to assist </a:t>
            </a:r>
            <a:r>
              <a:rPr lang="en-US" i="1" dirty="0" err="1" smtClean="0"/>
              <a:t>BiH</a:t>
            </a:r>
            <a:r>
              <a:rPr lang="en-US" i="1" dirty="0" smtClean="0"/>
              <a:t> to implement food and ag </a:t>
            </a:r>
            <a:r>
              <a:rPr lang="en-US" b="1" i="1" u="sng" dirty="0" smtClean="0"/>
              <a:t>regulations that meet international requirements</a:t>
            </a:r>
            <a:r>
              <a:rPr lang="en-US" i="1" dirty="0" smtClean="0"/>
              <a:t>…”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" y="5013176"/>
            <a:ext cx="2698708" cy="18448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5013176"/>
            <a:ext cx="3024335" cy="18448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013177"/>
            <a:ext cx="3491880" cy="18448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pic>
        <p:nvPicPr>
          <p:cNvPr id="11" name="Picture 1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193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16628" y="1258097"/>
            <a:ext cx="8466660" cy="80893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Vision for the Project</a:t>
            </a:r>
            <a:r>
              <a:rPr lang="en-US" sz="4000" b="1" cap="al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060848"/>
            <a:ext cx="7315200" cy="438912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99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47800"/>
            <a:ext cx="8496944" cy="609600"/>
          </a:xfrm>
        </p:spPr>
        <p:txBody>
          <a:bodyPr/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Selected Sectors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204864"/>
            <a:ext cx="8198524" cy="4104456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600" dirty="0" smtClean="0"/>
              <a:t>Dairy – Improve production &amp; value-added products</a:t>
            </a:r>
            <a:endParaRPr lang="en-US" sz="26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600" dirty="0" smtClean="0"/>
              <a:t>Poultry </a:t>
            </a:r>
            <a:r>
              <a:rPr lang="en-US" sz="2600" dirty="0"/>
              <a:t>– Support </a:t>
            </a:r>
            <a:r>
              <a:rPr lang="en-US" sz="2600" dirty="0" smtClean="0"/>
              <a:t>to gain access </a:t>
            </a:r>
            <a:r>
              <a:rPr lang="en-US" sz="2600" dirty="0"/>
              <a:t>to the EU market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600" dirty="0" smtClean="0"/>
              <a:t>MAPs – MAP cultivation &amp; value-added products</a:t>
            </a:r>
            <a:endParaRPr lang="en-US" sz="26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600" dirty="0" smtClean="0"/>
              <a:t>Honey – Increased production &amp; specialty products</a:t>
            </a:r>
            <a:endParaRPr lang="en-US" sz="26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600" dirty="0" smtClean="0"/>
              <a:t>Fruit – Improve market access for farmers &amp; POs</a:t>
            </a:r>
            <a:endParaRPr lang="en-US" sz="26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600" dirty="0" smtClean="0"/>
              <a:t>Vegetables – Assist farmers supplying exporters</a:t>
            </a:r>
            <a:endParaRPr lang="en-US" sz="26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916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7772400" cy="720080"/>
          </a:xfrm>
        </p:spPr>
        <p:txBody>
          <a:bodyPr/>
          <a:lstStyle/>
          <a:p>
            <a:pPr algn="ctr"/>
            <a:r>
              <a:rPr lang="en-US" sz="4000" dirty="0" smtClean="0"/>
              <a:t>FARMA II Project Structure: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136904" cy="43924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Component 1:  Strengthened Agricultural Producer Orgs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smtClean="0"/>
              <a:t>Activity 1:  Expand Producer Organization Market Access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Activity 2:  Implement EU &amp; International Quality Standards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Activity 3:  Improve Productivity and Increase Output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Component 2:  Strengthened Public Sector Regulations</a:t>
            </a:r>
            <a:endParaRPr lang="en-US" dirty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Activity </a:t>
            </a:r>
            <a:r>
              <a:rPr lang="en-US" sz="1800" dirty="0" smtClean="0"/>
              <a:t>1:  Prepare structures for IPARD Implementation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Activity 2:  Upgrade Food Product Quality Infrastructure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Activity 3:  Support development of BDSPs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Cross-Cutting Principles of Operation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/>
              <a:t>Gender Equality &amp; Youth </a:t>
            </a:r>
            <a:r>
              <a:rPr lang="en-US" sz="1800" dirty="0" smtClean="0"/>
              <a:t>Entrepreneurship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Access to Finance &amp; Insurance Products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Local Ownership &amp; Sustainability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Environmental Best Practices</a:t>
            </a:r>
            <a:endParaRPr lang="en-US" sz="1800" dirty="0"/>
          </a:p>
        </p:txBody>
      </p:sp>
      <p:pic>
        <p:nvPicPr>
          <p:cNvPr id="4" name="Picture 3" descr="C:\Users\PC-\Downloads\divljejagode2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867" y="4725145"/>
            <a:ext cx="3069133" cy="21602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9534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784976" cy="745307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Assistance Activities: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404328" cy="4176464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en-US" sz="2800" dirty="0" smtClean="0"/>
              <a:t>FARMA II assistance is grouped into four separate functional areas, which cover the value chains: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i="1" dirty="0" smtClean="0"/>
              <a:t>Enable market </a:t>
            </a:r>
            <a:r>
              <a:rPr lang="en-US" sz="2600" i="1" dirty="0"/>
              <a:t>forces to emerge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i="1" dirty="0" smtClean="0"/>
              <a:t>Build sustainability </a:t>
            </a:r>
            <a:r>
              <a:rPr lang="en-US" sz="2600" i="1" dirty="0"/>
              <a:t>through local ownership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i="1" dirty="0" smtClean="0"/>
              <a:t>Foster inclusive rural economic growth</a:t>
            </a:r>
            <a:endParaRPr lang="en-US" sz="2600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i="1" dirty="0" smtClean="0"/>
              <a:t>Leverage impact </a:t>
            </a:r>
            <a:r>
              <a:rPr lang="en-US" sz="2600" i="1" dirty="0"/>
              <a:t>through </a:t>
            </a:r>
            <a:r>
              <a:rPr lang="en-US" sz="2600" i="1" dirty="0" smtClean="0"/>
              <a:t>collaboration</a:t>
            </a:r>
            <a:endParaRPr lang="en-US" sz="2600" i="1" dirty="0"/>
          </a:p>
          <a:p>
            <a:pPr marL="0" indent="0" eaLnBrk="1" hangingPunct="1">
              <a:buNone/>
            </a:pPr>
            <a:r>
              <a:rPr lang="en-US" sz="2800" dirty="0" smtClean="0"/>
              <a:t>FARMA II will sub-contract to help develop Bosnian Business Development Service Provide</a:t>
            </a:r>
            <a:r>
              <a:rPr lang="en-US" sz="2600" dirty="0" smtClean="0"/>
              <a:t>rs (BDSPs).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99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528" y="1484784"/>
            <a:ext cx="8564328" cy="79208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cap="al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Geographic Focus:</a:t>
            </a:r>
            <a:endParaRPr lang="en-US" sz="48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2420888"/>
            <a:ext cx="8198524" cy="3672408"/>
          </a:xfrm>
        </p:spPr>
        <p:txBody>
          <a:bodyPr/>
          <a:lstStyle/>
          <a:p>
            <a:pPr marL="0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2800" dirty="0" smtClean="0"/>
              <a:t>FARMA II is a nationwide project, but with priority placed on producer organizations that operate within the selected sub-sectors.  FARMA II has a central office in Sarajevo (UNITIC </a:t>
            </a:r>
            <a:r>
              <a:rPr lang="en-US" sz="2800" dirty="0" err="1" smtClean="0"/>
              <a:t>Centar</a:t>
            </a:r>
            <a:r>
              <a:rPr lang="en-US" sz="2800" dirty="0" smtClean="0"/>
              <a:t>) and field offices in Tuzla, Banja Luka and Mostar.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99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504" y="1484784"/>
            <a:ext cx="9036496" cy="72008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Performance Indicators</a:t>
            </a:r>
            <a:r>
              <a:rPr lang="en-US" sz="4000" b="1" cap="al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1520" y="2276872"/>
            <a:ext cx="8712968" cy="4053835"/>
          </a:xfrm>
        </p:spPr>
        <p:txBody>
          <a:bodyPr/>
          <a:lstStyle/>
          <a:p>
            <a:pPr marL="914400" lvl="2" indent="-457200" eaLnBrk="1" hangingPunct="1">
              <a:lnSpc>
                <a:spcPct val="125000"/>
              </a:lnSpc>
              <a:buFont typeface="Wingdings" pitchFamily="2" charset="2"/>
              <a:buChar char="Ø"/>
            </a:pPr>
            <a:r>
              <a:rPr lang="en-US" sz="2400" i="1" dirty="0" smtClean="0"/>
              <a:t>Assist at least 58% of POs in selected sectors</a:t>
            </a:r>
          </a:p>
          <a:p>
            <a:pPr marL="914400" lvl="2" indent="-457200" eaLnBrk="1" hangingPunct="1">
              <a:lnSpc>
                <a:spcPct val="125000"/>
              </a:lnSpc>
              <a:buFont typeface="Wingdings" pitchFamily="2" charset="2"/>
              <a:buChar char="Ø"/>
            </a:pPr>
            <a:r>
              <a:rPr lang="en-US" sz="2400" i="1" dirty="0" smtClean="0"/>
              <a:t>Assisted POs will increase sales by at least 65%</a:t>
            </a:r>
          </a:p>
          <a:p>
            <a:pPr marL="914400" lvl="2" indent="-457200">
              <a:lnSpc>
                <a:spcPct val="125000"/>
              </a:lnSpc>
              <a:buFont typeface="Wingdings" pitchFamily="2" charset="2"/>
              <a:buChar char="Ø"/>
            </a:pPr>
            <a:r>
              <a:rPr lang="en-US" sz="2400" i="1" dirty="0" smtClean="0"/>
              <a:t>Assisted POs </a:t>
            </a:r>
            <a:r>
              <a:rPr lang="en-US" sz="2400" i="1" dirty="0"/>
              <a:t>will increase </a:t>
            </a:r>
            <a:r>
              <a:rPr lang="en-US" sz="2400" i="1" dirty="0" smtClean="0"/>
              <a:t>exports by </a:t>
            </a:r>
            <a:r>
              <a:rPr lang="en-US" sz="2400" i="1" dirty="0"/>
              <a:t>at least </a:t>
            </a:r>
            <a:r>
              <a:rPr lang="en-US" sz="2400" i="1" dirty="0" smtClean="0"/>
              <a:t>90% </a:t>
            </a:r>
            <a:endParaRPr lang="en-US" sz="2400" i="1" dirty="0"/>
          </a:p>
          <a:p>
            <a:pPr marL="914400" lvl="2" indent="-457200">
              <a:lnSpc>
                <a:spcPct val="125000"/>
              </a:lnSpc>
              <a:buFont typeface="Wingdings" pitchFamily="2" charset="2"/>
              <a:buChar char="Ø"/>
            </a:pPr>
            <a:r>
              <a:rPr lang="en-US" sz="2400" i="1" dirty="0" smtClean="0"/>
              <a:t>Assisted sectors will add 2,100 jobs (in value chain)</a:t>
            </a:r>
          </a:p>
          <a:p>
            <a:pPr marL="914400" lvl="2" indent="-457200">
              <a:lnSpc>
                <a:spcPct val="125000"/>
              </a:lnSpc>
              <a:buFont typeface="Wingdings" pitchFamily="2" charset="2"/>
              <a:buChar char="Ø"/>
            </a:pPr>
            <a:r>
              <a:rPr lang="en-US" sz="2400" i="1" dirty="0" smtClean="0"/>
              <a:t>Support harmonization of 40 pieces of legislation</a:t>
            </a:r>
          </a:p>
          <a:p>
            <a:pPr marL="914400" lvl="2" indent="-457200">
              <a:lnSpc>
                <a:spcPct val="125000"/>
              </a:lnSpc>
              <a:buFont typeface="Wingdings" pitchFamily="2" charset="2"/>
              <a:buChar char="Ø"/>
            </a:pPr>
            <a:r>
              <a:rPr lang="en-US" sz="2400" i="1" dirty="0" smtClean="0"/>
              <a:t>Assist eight public institutions to be accredited/certified</a:t>
            </a:r>
          </a:p>
          <a:p>
            <a:pPr marL="914400" lvl="2" indent="-457200">
              <a:buFont typeface="Wingdings" pitchFamily="2" charset="2"/>
              <a:buChar char="Ø"/>
            </a:pPr>
            <a:r>
              <a:rPr lang="en-US" sz="2400" i="1" dirty="0" smtClean="0"/>
              <a:t>Assist 500 POs and Farmers to meet EU standards or to become certified for at least one product</a:t>
            </a:r>
          </a:p>
          <a:p>
            <a:pPr marL="0" eaLnBrk="1" hangingPunct="1">
              <a:buFont typeface="Arial" charset="0"/>
              <a:buNone/>
            </a:pP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843808" y="251937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FARMA II Project</a:t>
            </a:r>
            <a:endParaRPr lang="en-US" sz="3200" b="1" dirty="0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465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for DAI - 2014-07-15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DAI - 2014-07-15</Template>
  <TotalTime>736</TotalTime>
  <Words>538</Words>
  <Application>Microsoft Office PowerPoint</Application>
  <PresentationFormat>On-screen Show (4:3)</PresentationFormat>
  <Paragraphs>92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Presentation for DAI - 2014-07-15</vt:lpstr>
      <vt:lpstr>PowerPoint Presentation</vt:lpstr>
      <vt:lpstr>PowerPoint Presentation</vt:lpstr>
      <vt:lpstr>FARMA II Project Purpose:</vt:lpstr>
      <vt:lpstr>FARMA II Vision for the Project:</vt:lpstr>
      <vt:lpstr>FARMA II Selected Sectors:</vt:lpstr>
      <vt:lpstr>FARMA II Project Structure:</vt:lpstr>
      <vt:lpstr>FARMA II Assistance Activities:</vt:lpstr>
      <vt:lpstr>FARMA II Geographic Focus:</vt:lpstr>
      <vt:lpstr>FARMA II Performance Indicators:</vt:lpstr>
      <vt:lpstr>FARMA II Offices &amp; Contact Info: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DAI</dc:creator>
  <cp:lastModifiedBy>USER</cp:lastModifiedBy>
  <cp:revision>52</cp:revision>
  <cp:lastPrinted>2016-04-06T10:50:55Z</cp:lastPrinted>
  <dcterms:created xsi:type="dcterms:W3CDTF">2014-07-03T10:23:29Z</dcterms:created>
  <dcterms:modified xsi:type="dcterms:W3CDTF">2016-04-14T08:36:38Z</dcterms:modified>
</cp:coreProperties>
</file>